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sldIdLst>
    <p:sldId id="418" r:id="rId5"/>
    <p:sldId id="438" r:id="rId6"/>
    <p:sldId id="449" r:id="rId7"/>
    <p:sldId id="450" r:id="rId8"/>
    <p:sldId id="451" r:id="rId9"/>
    <p:sldId id="276" r:id="rId10"/>
    <p:sldId id="448" r:id="rId11"/>
    <p:sldId id="444" r:id="rId12"/>
    <p:sldId id="443" r:id="rId13"/>
    <p:sldId id="445" r:id="rId14"/>
    <p:sldId id="326" r:id="rId15"/>
    <p:sldId id="447" r:id="rId16"/>
    <p:sldId id="437" r:id="rId17"/>
    <p:sldId id="446" r:id="rId18"/>
  </p:sldIdLst>
  <p:sldSz cx="12192000" cy="6858000"/>
  <p:notesSz cx="7023100" cy="9309100"/>
  <p:embeddedFontLst>
    <p:embeddedFont>
      <p:font typeface="Calibri" panose="020F0502020204030204" pitchFamily="34" charset="0"/>
      <p:regular r:id="rId20"/>
      <p:bold r:id="rId20"/>
      <p:italic r:id="rId20"/>
      <p:boldItalic r:id="rId20"/>
    </p:embeddedFont>
    <p:embeddedFont>
      <p:font typeface="Calibri Light" panose="020F0302020204030204" pitchFamily="34" charset="0"/>
      <p:regular r:id="rId20"/>
      <p:italic r:id="rId20"/>
    </p:embeddedFont>
    <p:embeddedFont>
      <p:font typeface="Gentona Book" pitchFamily="2" charset="77"/>
      <p:regular r:id="rId20"/>
      <p:bold r:id="rId20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4F8C"/>
    <a:srgbClr val="F36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20" autoAdjust="0"/>
    <p:restoredTop sz="94009" autoAdjust="0"/>
  </p:normalViewPr>
  <p:slideViewPr>
    <p:cSldViewPr snapToGrid="0">
      <p:cViewPr varScale="1">
        <p:scale>
          <a:sx n="82" d="100"/>
          <a:sy n="82" d="100"/>
        </p:scale>
        <p:origin x="17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NUL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GE Courses by Designation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85B-A74D-ACD9-D9453FE43A7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85B-A74D-ACD9-D9453FE43A7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85B-A74D-ACD9-D9453FE43A7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85B-A74D-ACD9-D9453FE43A71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85B-A74D-ACD9-D9453FE43A71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85B-A74D-ACD9-D9453FE43A7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 Designation Breakdown (2)'!$A$2:$A$7</c:f>
              <c:strCache>
                <c:ptCount val="6"/>
                <c:pt idx="0">
                  <c:v>Biological Sciences</c:v>
                </c:pt>
                <c:pt idx="1">
                  <c:v>Composition</c:v>
                </c:pt>
                <c:pt idx="2">
                  <c:v>Humanities</c:v>
                </c:pt>
                <c:pt idx="3">
                  <c:v>Mathematics </c:v>
                </c:pt>
                <c:pt idx="4">
                  <c:v>Physical Sciences</c:v>
                </c:pt>
                <c:pt idx="5">
                  <c:v>Social &amp; Behavioral Sciences</c:v>
                </c:pt>
              </c:strCache>
            </c:strRef>
          </c:cat>
          <c:val>
            <c:numRef>
              <c:f>'GE Designation Breakdown (2)'!$B$2:$B$7</c:f>
              <c:numCache>
                <c:formatCode>General</c:formatCode>
                <c:ptCount val="6"/>
                <c:pt idx="0">
                  <c:v>81</c:v>
                </c:pt>
                <c:pt idx="1">
                  <c:v>18</c:v>
                </c:pt>
                <c:pt idx="2">
                  <c:v>433</c:v>
                </c:pt>
                <c:pt idx="3">
                  <c:v>36</c:v>
                </c:pt>
                <c:pt idx="4">
                  <c:v>89</c:v>
                </c:pt>
                <c:pt idx="5">
                  <c:v>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85B-A74D-ACD9-D9453FE43A7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992199401648204"/>
          <c:y val="0.117243490953298"/>
          <c:w val="0.396091991997504"/>
          <c:h val="0.857264782637485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1489E4A-3D08-42BD-9396-B5A1BB58A9C0}" type="datetimeFigureOut">
              <a:rPr lang="en-US" smtClean="0"/>
              <a:t>9/2/20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34D6317-7AE8-4EA9-B73A-F2A58604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97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rgbClr val="FFFFFF"/>
                </a:solidFill>
              </a:rPr>
              <a:t>Images:  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rgbClr val="FFFFFF"/>
                </a:solidFill>
              </a:rPr>
              <a:t>https://</a:t>
            </a:r>
            <a:r>
              <a:rPr lang="en-US" sz="1200" dirty="0" err="1">
                <a:solidFill>
                  <a:srgbClr val="FFFFFF"/>
                </a:solidFill>
              </a:rPr>
              <a:t>www.washingtonpost.com</a:t>
            </a:r>
            <a:r>
              <a:rPr lang="en-US" sz="1200" dirty="0">
                <a:solidFill>
                  <a:srgbClr val="FFFFFF"/>
                </a:solidFill>
              </a:rPr>
              <a:t>/magazine/2019/11/25/visualizing-racism-photo-essay/?arc404=true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Image:  https://</a:t>
            </a:r>
            <a:r>
              <a:rPr lang="en-US" sz="1200" dirty="0" err="1">
                <a:solidFill>
                  <a:srgbClr val="FFFFFF"/>
                </a:solidFill>
              </a:rPr>
              <a:t>www.flickr.com</a:t>
            </a:r>
            <a:r>
              <a:rPr lang="en-US" sz="1200" dirty="0">
                <a:solidFill>
                  <a:srgbClr val="FFFFFF"/>
                </a:solidFill>
              </a:rPr>
              <a:t>/photos/</a:t>
            </a:r>
            <a:r>
              <a:rPr lang="en-US" sz="1200" dirty="0" err="1">
                <a:solidFill>
                  <a:srgbClr val="FFFFFF"/>
                </a:solidFill>
              </a:rPr>
              <a:t>mikesagmeister</a:t>
            </a:r>
            <a:r>
              <a:rPr lang="en-US" sz="1200" dirty="0">
                <a:solidFill>
                  <a:srgbClr val="FFFFFF"/>
                </a:solidFill>
              </a:rPr>
              <a:t>/487582517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Image:  https://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www.politico.com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/news/magazine/2020/03/19/coronavirus-effect-economy-life-society-analysis-covid-135579</a:t>
            </a:r>
          </a:p>
          <a:p>
            <a:pPr algn="ctr">
              <a:spcAft>
                <a:spcPts val="600"/>
              </a:spcAft>
            </a:pPr>
            <a:endParaRPr lang="en-US" dirty="0"/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D6317-7AE8-4EA9-B73A-F2A5860472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6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building, sign, orange&#10;&#10;Description automatically generated">
            <a:extLst>
              <a:ext uri="{FF2B5EF4-FFF2-40B4-BE49-F238E27FC236}">
                <a16:creationId xmlns:a16="http://schemas.microsoft.com/office/drawing/2014/main" id="{22D2893D-9B4F-4495-89AC-1CE4CF158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AB3CA23-CD4E-4A10-BDF1-5E733F3284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2068" y="1290675"/>
            <a:ext cx="7216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b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631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F874D50-B541-4124-B3DF-416963C8B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FB7D9BE-89F6-4A70-AEFD-625E156A4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492" y="1003610"/>
            <a:ext cx="8220307" cy="687078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9D12809-69B5-4127-8681-3F0D25418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3725" y="1817688"/>
            <a:ext cx="8220075" cy="3868737"/>
          </a:xfrm>
        </p:spPr>
        <p:txBody>
          <a:bodyPr/>
          <a:lstStyle>
            <a:lvl1pPr marL="2286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1pPr>
            <a:lvl2pPr marL="6858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2pPr>
            <a:lvl3pPr marL="11430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3pPr>
            <a:lvl4pPr marL="16002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4pPr>
            <a:lvl5pPr marL="20574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436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person, man, snow&#10;&#10;Description automatically generated">
            <a:extLst>
              <a:ext uri="{FF2B5EF4-FFF2-40B4-BE49-F238E27FC236}">
                <a16:creationId xmlns:a16="http://schemas.microsoft.com/office/drawing/2014/main" id="{987032C0-A4E4-4D40-A42B-AACFC3D7C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B72445E-B8BA-4D0A-A14A-37375749C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909" y="2383495"/>
            <a:ext cx="7216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solidFill>
                  <a:srgbClr val="F36F21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F24DFD1-7C62-49BE-8CAE-679D4007C3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909" y="3986562"/>
            <a:ext cx="7216696" cy="342938"/>
          </a:xfrm>
        </p:spPr>
        <p:txBody>
          <a:bodyPr>
            <a:noAutofit/>
          </a:bodyPr>
          <a:lstStyle>
            <a:lvl1pPr marL="0" indent="0" algn="l">
              <a:buNone/>
              <a:defRPr sz="2500" b="0" i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124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sing for a picture&#10;&#10;Description automatically generated">
            <a:extLst>
              <a:ext uri="{FF2B5EF4-FFF2-40B4-BE49-F238E27FC236}">
                <a16:creationId xmlns:a16="http://schemas.microsoft.com/office/drawing/2014/main" id="{48136DFD-4589-473F-A231-44EAD9CD6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A5C310-1E64-4879-93A9-09072041D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492" y="1003610"/>
            <a:ext cx="8220307" cy="687078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E252F-B295-47BA-95A8-E1B1CA9A0D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3725" y="1817688"/>
            <a:ext cx="8220075" cy="3868737"/>
          </a:xfrm>
        </p:spPr>
        <p:txBody>
          <a:bodyPr/>
          <a:lstStyle>
            <a:lvl1pPr marL="2286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1pPr>
            <a:lvl2pPr marL="6858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2pPr>
            <a:lvl3pPr marL="11430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3pPr>
            <a:lvl4pPr marL="16002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4pPr>
            <a:lvl5pPr marL="20574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626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E1EC5F1-21F4-469D-BA4D-CD5BB94F0D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33EA9C5-2603-41B2-9311-46C6EA0B8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7651" y="2428100"/>
            <a:ext cx="7216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08E12D2-EFC6-4FAA-B5B1-98105A4F60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87651" y="4031167"/>
            <a:ext cx="7216696" cy="342938"/>
          </a:xfrm>
        </p:spPr>
        <p:txBody>
          <a:bodyPr>
            <a:noAutofit/>
          </a:bodyPr>
          <a:lstStyle>
            <a:lvl1pPr marL="0" indent="0" algn="ctr">
              <a:buNone/>
              <a:defRPr sz="2500" b="0" i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113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E1EC5F1-21F4-469D-BA4D-CD5BB94F0D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E7A321B-588A-4F97-A945-6C171BCFE712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14234" y="1192406"/>
            <a:ext cx="4170362" cy="417195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Include chart here.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54C78C9-1D0C-4D28-9791-EDDAE0F20A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4167" y="2185640"/>
            <a:ext cx="6345044" cy="3122961"/>
          </a:xfrm>
        </p:spPr>
        <p:txBody>
          <a:bodyPr/>
          <a:lstStyle>
            <a:lvl1pPr marL="2286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1pPr>
            <a:lvl2pPr marL="6858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2pPr>
            <a:lvl3pPr marL="11430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3pPr>
            <a:lvl4pPr marL="16002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4pPr>
            <a:lvl5pPr marL="20574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499B17-020D-4522-9047-CC7ED5DED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167" y="1315844"/>
            <a:ext cx="6345044" cy="687078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7574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0AD35C5-4AC1-4CAB-B253-E54BCC67A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BA7756C-3A96-4CDB-AB70-E8FE87397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492" y="1003610"/>
            <a:ext cx="8220307" cy="687078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B87C1A5-68B0-4B04-BC9D-4EBCAD9444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3725" y="1817688"/>
            <a:ext cx="8220075" cy="3868737"/>
          </a:xfrm>
        </p:spPr>
        <p:txBody>
          <a:bodyPr/>
          <a:lstStyle>
            <a:lvl1pPr marL="2286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1pPr>
            <a:lvl2pPr marL="6858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2pPr>
            <a:lvl3pPr marL="11430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3pPr>
            <a:lvl4pPr marL="16002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4pPr>
            <a:lvl5pPr marL="20574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5650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D737333-152B-4BA3-BF54-DA7EA1389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FCD016-56B7-47E7-BBD9-74F2873CD8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7651" y="2561915"/>
            <a:ext cx="7216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C86C05C-DF7A-4715-A85B-4549AB6145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87651" y="4164982"/>
            <a:ext cx="7216696" cy="342938"/>
          </a:xfrm>
        </p:spPr>
        <p:txBody>
          <a:bodyPr>
            <a:noAutofit/>
          </a:bodyPr>
          <a:lstStyle>
            <a:lvl1pPr marL="0" indent="0" algn="ctr">
              <a:buNone/>
              <a:defRPr sz="2500" b="0" i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3082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0A1F21-0484-489A-A37D-AC84ECE140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43607F-C736-4581-81E3-0FCE15C4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677" y="1338144"/>
            <a:ext cx="10928271" cy="687078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E37DAB1-E040-45B9-870F-220E6C918D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3910" y="2152222"/>
            <a:ext cx="10927963" cy="3868737"/>
          </a:xfrm>
        </p:spPr>
        <p:txBody>
          <a:bodyPr/>
          <a:lstStyle>
            <a:lvl1pPr marL="2286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1pPr>
            <a:lvl2pPr marL="6858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2pPr>
            <a:lvl3pPr marL="11430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3pPr>
            <a:lvl4pPr marL="16002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4pPr>
            <a:lvl5pPr marL="20574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756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now, covered, standing, skiing&#10;&#10;Description automatically generated">
            <a:extLst>
              <a:ext uri="{FF2B5EF4-FFF2-40B4-BE49-F238E27FC236}">
                <a16:creationId xmlns:a16="http://schemas.microsoft.com/office/drawing/2014/main" id="{10B6556C-9BD2-49BC-94EC-320F373E24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2C2AE0D-15F8-4567-A21F-8AC7845142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5008" y="1179164"/>
            <a:ext cx="7216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b="1">
                <a:solidFill>
                  <a:srgbClr val="F36F21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DAF6E5A-FA81-4D22-AB5F-37E3AABBED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008" y="2782231"/>
            <a:ext cx="7216696" cy="342938"/>
          </a:xfrm>
        </p:spPr>
        <p:txBody>
          <a:bodyPr>
            <a:noAutofit/>
          </a:bodyPr>
          <a:lstStyle>
            <a:lvl1pPr marL="0" indent="0" algn="r">
              <a:buNone/>
              <a:defRPr sz="2500" b="0" i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254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CE6179-227D-46E7-8A8C-9A0A72D639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530475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>
                <a:latin typeface="Gentona Book" panose="00000500000000000000" pitchFamily="50" charset="0"/>
              </a:rPr>
              <a:t>Insert picture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2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unset over a city&#10;&#10;Description automatically generated">
            <a:extLst>
              <a:ext uri="{FF2B5EF4-FFF2-40B4-BE49-F238E27FC236}">
                <a16:creationId xmlns:a16="http://schemas.microsoft.com/office/drawing/2014/main" id="{0413E8D7-B217-478A-91A6-872EC16655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883D8E5-3E39-4A5D-9E8B-C6DFD07543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2068" y="1290675"/>
            <a:ext cx="7216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954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1549AB-3A46-4956-9AC9-FC3C82FF0E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>
                <a:latin typeface="Gentona Book" panose="00000500000000000000" pitchFamily="50" charset="0"/>
              </a:rPr>
              <a:t>Insert picture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0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building, sign, orange&#10;&#10;Description automatically generated">
            <a:extLst>
              <a:ext uri="{FF2B5EF4-FFF2-40B4-BE49-F238E27FC236}">
                <a16:creationId xmlns:a16="http://schemas.microsoft.com/office/drawing/2014/main" id="{22D2893D-9B4F-4495-89AC-1CE4CF158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8C8774-A01C-4E3F-9104-FC92A48E51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1554" y="2163763"/>
            <a:ext cx="2530475" cy="2530475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>
                <a:latin typeface="Gentona Book" panose="00000500000000000000" pitchFamily="50" charset="0"/>
              </a:rPr>
              <a:t>Insert picture here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5AE1F-D06C-4A6F-BD39-81C6C14DE4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15924" y="2525713"/>
            <a:ext cx="4014788" cy="783449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5E88164-4928-443C-A2A7-EE42095252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15924" y="3548839"/>
            <a:ext cx="4014788" cy="342938"/>
          </a:xfrm>
        </p:spPr>
        <p:txBody>
          <a:bodyPr>
            <a:normAutofit/>
          </a:bodyPr>
          <a:lstStyle>
            <a:lvl1pPr marL="0" indent="0">
              <a:buNone/>
              <a:defRPr sz="1700" b="0" i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079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building, sign, orange&#10;&#10;Description automatically generated">
            <a:extLst>
              <a:ext uri="{FF2B5EF4-FFF2-40B4-BE49-F238E27FC236}">
                <a16:creationId xmlns:a16="http://schemas.microsoft.com/office/drawing/2014/main" id="{22D2893D-9B4F-4495-89AC-1CE4CF158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AE1ADAA-0666-47B5-8C09-93FE78F64B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08822" y="1405478"/>
            <a:ext cx="1848817" cy="1848817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>
                <a:latin typeface="Gentona Book" panose="00000500000000000000" pitchFamily="50" charset="0"/>
              </a:rPr>
              <a:t>Insert picture here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8009A48-1DDE-4EBC-8AE8-2C8867DECB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1026" y="1644764"/>
            <a:ext cx="4014788" cy="783449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1C211AA-8763-475D-936C-0D9C25FCB3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1026" y="2667890"/>
            <a:ext cx="4014788" cy="342938"/>
          </a:xfrm>
        </p:spPr>
        <p:txBody>
          <a:bodyPr>
            <a:normAutofit/>
          </a:bodyPr>
          <a:lstStyle>
            <a:lvl1pPr marL="0" indent="0">
              <a:buNone/>
              <a:defRPr sz="1700" b="0" i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5C746DA-61D8-4287-8EC4-20E795F032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08822" y="3551661"/>
            <a:ext cx="1848817" cy="1848817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>
                <a:latin typeface="Gentona Book" panose="00000500000000000000" pitchFamily="50" charset="0"/>
              </a:rPr>
              <a:t>Insert picture here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F8C5483-3BBA-4D66-A839-01600F6FA1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1026" y="3790947"/>
            <a:ext cx="4014788" cy="783449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89241A95-E79F-4ABF-99E0-C0F1C0656A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81026" y="4814073"/>
            <a:ext cx="4014788" cy="342938"/>
          </a:xfrm>
        </p:spPr>
        <p:txBody>
          <a:bodyPr>
            <a:normAutofit/>
          </a:bodyPr>
          <a:lstStyle>
            <a:lvl1pPr marL="0" indent="0">
              <a:buNone/>
              <a:defRPr sz="1700" b="0" i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580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bird&#10;&#10;Description automatically generated">
            <a:extLst>
              <a:ext uri="{FF2B5EF4-FFF2-40B4-BE49-F238E27FC236}">
                <a16:creationId xmlns:a16="http://schemas.microsoft.com/office/drawing/2014/main" id="{D80CDB47-0796-47A8-827A-094896C524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CFC8521-D242-46AD-8F23-823215BDC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7651" y="2561915"/>
            <a:ext cx="7216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B9D4121-19B4-4881-9242-A33B50C22B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87651" y="4164982"/>
            <a:ext cx="7216696" cy="342938"/>
          </a:xfrm>
        </p:spPr>
        <p:txBody>
          <a:bodyPr>
            <a:noAutofit/>
          </a:bodyPr>
          <a:lstStyle>
            <a:lvl1pPr marL="0" indent="0" algn="ctr">
              <a:buNone/>
              <a:defRPr sz="2500" b="0" i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78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C0522871-9895-44B6-9407-2CB622F2CD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D2019EB-25E5-4160-9237-35521BE700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33613" y="2119157"/>
            <a:ext cx="2530475" cy="2530475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>
                <a:latin typeface="Gentona Book" panose="00000500000000000000" pitchFamily="50" charset="0"/>
              </a:rPr>
              <a:t>Insert picture here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7C7C09D-EEFB-4F60-9F1D-40F398CAEE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7983" y="2481107"/>
            <a:ext cx="4014788" cy="783449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rgbClr val="F36F2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409ECE6-7EA1-45C3-9652-912D0405A3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7983" y="3504233"/>
            <a:ext cx="4014788" cy="342938"/>
          </a:xfrm>
        </p:spPr>
        <p:txBody>
          <a:bodyPr>
            <a:normAutofit/>
          </a:bodyPr>
          <a:lstStyle>
            <a:lvl1pPr marL="0" indent="0">
              <a:buNone/>
              <a:defRPr sz="1700" b="0" i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932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ird&#10;&#10;Description automatically generated">
            <a:extLst>
              <a:ext uri="{FF2B5EF4-FFF2-40B4-BE49-F238E27FC236}">
                <a16:creationId xmlns:a16="http://schemas.microsoft.com/office/drawing/2014/main" id="{2170E30A-E69C-4669-A480-02B911CD8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5A6BE5C-1046-40DB-A52D-52E3FB38B2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67788" y="1628504"/>
            <a:ext cx="1848817" cy="1848817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>
                <a:latin typeface="Gentona Book" panose="00000500000000000000" pitchFamily="50" charset="0"/>
              </a:rPr>
              <a:t>Insert picture here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886B694-7D7D-4157-A89E-624F9AD08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39992" y="1867790"/>
            <a:ext cx="4014788" cy="783449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rgbClr val="F36F2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B4ED300-2225-4CC4-9760-F496983972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9992" y="2890916"/>
            <a:ext cx="4014788" cy="342938"/>
          </a:xfrm>
        </p:spPr>
        <p:txBody>
          <a:bodyPr>
            <a:normAutofit/>
          </a:bodyPr>
          <a:lstStyle>
            <a:lvl1pPr marL="0" indent="0">
              <a:buNone/>
              <a:defRPr sz="1700" b="0" i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38998A9-714E-4613-930D-F8486061A6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67788" y="3995777"/>
            <a:ext cx="1848817" cy="1848817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>
                <a:latin typeface="Gentona Book" panose="00000500000000000000" pitchFamily="50" charset="0"/>
              </a:rPr>
              <a:t>Insert picture here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069D356-A2D6-4E30-AC3F-DDEE224838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9992" y="4235063"/>
            <a:ext cx="4014788" cy="783449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rgbClr val="F36F2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842488A-A7EA-43F4-9009-4836117BCB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9992" y="5258189"/>
            <a:ext cx="4014788" cy="342938"/>
          </a:xfrm>
        </p:spPr>
        <p:txBody>
          <a:bodyPr>
            <a:normAutofit/>
          </a:bodyPr>
          <a:lstStyle>
            <a:lvl1pPr marL="0" indent="0">
              <a:buNone/>
              <a:defRPr sz="1700" b="0" i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876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2100366-904B-4852-95C8-C2BF9770E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81062A7-85FB-4888-B7A0-C29EEFFDA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492" y="1003610"/>
            <a:ext cx="8220307" cy="687078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E5ADD1E-C0E0-4764-B723-C5D4FDB236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3725" y="1817688"/>
            <a:ext cx="8220075" cy="3868737"/>
          </a:xfrm>
        </p:spPr>
        <p:txBody>
          <a:bodyPr/>
          <a:lstStyle>
            <a:lvl1pPr marL="2286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1pPr>
            <a:lvl2pPr marL="6858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2pPr>
            <a:lvl3pPr marL="11430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3pPr>
            <a:lvl4pPr marL="16002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4pPr>
            <a:lvl5pPr marL="20574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04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B6D76A3-3AE2-4E0F-8116-4D6B1CCA83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499307-7BC0-4088-9F51-1A573242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492" y="1003610"/>
            <a:ext cx="8220307" cy="687078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18B5C1E-774B-4D83-9E2D-5CEAD654FD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3725" y="1817688"/>
            <a:ext cx="8220075" cy="3868737"/>
          </a:xfrm>
        </p:spPr>
        <p:txBody>
          <a:bodyPr/>
          <a:lstStyle>
            <a:lvl1pPr marL="2286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1pPr>
            <a:lvl2pPr marL="6858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2pPr>
            <a:lvl3pPr marL="11430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3pPr>
            <a:lvl4pPr marL="16002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4pPr>
            <a:lvl5pPr marL="20574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421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2263C6-C84C-44E9-992D-7BFCDA535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39F62-5C2C-4CE4-A949-66B3CC53E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49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4" r:id="rId3"/>
    <p:sldLayoutId id="2147483655" r:id="rId4"/>
    <p:sldLayoutId id="2147483658" r:id="rId5"/>
    <p:sldLayoutId id="2147483661" r:id="rId6"/>
    <p:sldLayoutId id="2147483660" r:id="rId7"/>
    <p:sldLayoutId id="2147483651" r:id="rId8"/>
    <p:sldLayoutId id="2147483650" r:id="rId9"/>
    <p:sldLayoutId id="2147483652" r:id="rId10"/>
    <p:sldLayoutId id="2147483657" r:id="rId11"/>
    <p:sldLayoutId id="2147483653" r:id="rId12"/>
    <p:sldLayoutId id="2147483662" r:id="rId13"/>
    <p:sldLayoutId id="2147483663" r:id="rId14"/>
    <p:sldLayoutId id="2147483656" r:id="rId15"/>
    <p:sldLayoutId id="2147483659" r:id="rId16"/>
    <p:sldLayoutId id="2147483665" r:id="rId17"/>
    <p:sldLayoutId id="2147483664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D9DE-81DF-48D4-B22D-CBE29EB0B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456" y="1953455"/>
            <a:ext cx="8517570" cy="1325563"/>
          </a:xfrm>
        </p:spPr>
        <p:txBody>
          <a:bodyPr>
            <a:noAutofit/>
          </a:bodyPr>
          <a:lstStyle/>
          <a:p>
            <a:r>
              <a:rPr lang="en-US" sz="8000" dirty="0">
                <a:effectLst/>
                <a:latin typeface="+mn-lt"/>
                <a:ea typeface="Calibri" panose="020F0502020204030204" pitchFamily="34" charset="0"/>
              </a:rPr>
              <a:t>General Education Committee</a:t>
            </a:r>
            <a:br>
              <a:rPr lang="en-US" sz="80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8000" dirty="0">
                <a:effectLst/>
                <a:latin typeface="+mn-lt"/>
                <a:ea typeface="Calibri" panose="020F0502020204030204" pitchFamily="34" charset="0"/>
              </a:rPr>
              <a:t> </a:t>
            </a:r>
            <a:br>
              <a:rPr lang="en-US" sz="80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8000" dirty="0">
                <a:effectLst/>
                <a:latin typeface="+mn-lt"/>
                <a:ea typeface="Calibri" panose="020F0502020204030204" pitchFamily="34" charset="0"/>
              </a:rPr>
              <a:t>2020-2021</a:t>
            </a:r>
            <a:endParaRPr lang="en-US" sz="8000" dirty="0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E5DD86-07F6-46EC-AAD7-96357F276551}"/>
              </a:ext>
            </a:extLst>
          </p:cNvPr>
          <p:cNvSpPr txBox="1">
            <a:spLocks/>
          </p:cNvSpPr>
          <p:nvPr/>
        </p:nvSpPr>
        <p:spPr>
          <a:xfrm>
            <a:off x="3106456" y="4241763"/>
            <a:ext cx="83923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Gentona Book" panose="00000500000000000000" pitchFamily="50" charset="0"/>
                <a:ea typeface="+mj-ea"/>
                <a:cs typeface="+mj-cs"/>
              </a:defRPr>
            </a:lvl1pPr>
          </a:lstStyle>
          <a:p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9234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8C6628B-AC9A-4D96-B872-4F3B5DE2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551" y="858412"/>
            <a:ext cx="9045261" cy="68707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+mn-lt"/>
              </a:rPr>
              <a:t>Expanded Roles of GEC in 2020-2021</a:t>
            </a:r>
            <a:endParaRPr lang="en-US" sz="3700" dirty="0"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F7C270-9FD8-401D-AD20-880CFE2D5AB0}"/>
              </a:ext>
            </a:extLst>
          </p:cNvPr>
          <p:cNvSpPr txBox="1">
            <a:spLocks/>
          </p:cNvSpPr>
          <p:nvPr/>
        </p:nvSpPr>
        <p:spPr>
          <a:xfrm>
            <a:off x="1365161" y="2212278"/>
            <a:ext cx="10343989" cy="38044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A3554-F50E-6B44-9CDF-A3158D20E0EA}"/>
              </a:ext>
            </a:extLst>
          </p:cNvPr>
          <p:cNvSpPr txBox="1"/>
          <p:nvPr/>
        </p:nvSpPr>
        <p:spPr>
          <a:xfrm>
            <a:off x="1573368" y="1545490"/>
            <a:ext cx="979844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36F21"/>
                </a:solidFill>
              </a:rPr>
              <a:t>ABSORB THE WORK OF THE QUEST CURRICULUM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Establish and maintain the descriptions and standards of the Q1, Q2 designations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Partner with faculty submitters in course request preparation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Partner with Dr. Andy Wolpert in the flow and timing of Quest 1 and 2 course proposals, selection of Quest courses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Dr. John </a:t>
            </a:r>
            <a:r>
              <a:rPr lang="en-US" sz="2200" dirty="0" err="1"/>
              <a:t>Krigbaum</a:t>
            </a:r>
            <a:r>
              <a:rPr lang="en-US" sz="2200" dirty="0"/>
              <a:t>, Dr. Alison Reynolds, and Dr. Brenda Jo Smith will lead us in this expanded role.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2200" dirty="0">
                <a:solidFill>
                  <a:srgbClr val="F36F21"/>
                </a:solidFill>
              </a:rPr>
              <a:t>DIVERSITY AND INCLUSION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Participate in campus-wide conversation about increased exposure of courses related to race, racism, and anti-racism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Create new subcommittee on Diversity and Inclusion in General 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Connect to planned General Education Task Force on Diversity and Inclusion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Engage in educational opportunities related to Diversity and Inclusion in the curriculum and serve as leaders among faculty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22150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8C6628B-AC9A-4D96-B872-4F3B5DE2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47" y="1160391"/>
            <a:ext cx="5737306" cy="68707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+mn-lt"/>
              </a:rPr>
              <a:t>Expectations of Members</a:t>
            </a:r>
            <a:endParaRPr lang="en-US" sz="3700" dirty="0"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F7C270-9FD8-401D-AD20-880CFE2D5AB0}"/>
              </a:ext>
            </a:extLst>
          </p:cNvPr>
          <p:cNvSpPr txBox="1">
            <a:spLocks/>
          </p:cNvSpPr>
          <p:nvPr/>
        </p:nvSpPr>
        <p:spPr>
          <a:xfrm>
            <a:off x="457431" y="2212278"/>
            <a:ext cx="11251719" cy="38044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A3554-F50E-6B44-9CDF-A3158D20E0EA}"/>
              </a:ext>
            </a:extLst>
          </p:cNvPr>
          <p:cNvSpPr txBox="1"/>
          <p:nvPr/>
        </p:nvSpPr>
        <p:spPr>
          <a:xfrm>
            <a:off x="1936123" y="1991771"/>
            <a:ext cx="83197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36F21"/>
                </a:solidFill>
              </a:rPr>
              <a:t>MINIMUM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 familiar with General Education requirements, learning outcomes, submission process,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Participate in monthly meetings.  Notify Casey Griffith if unable to participate in a meeting.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Review agenda in advance and be prepared to engage in helpful discussion concerning agenda items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Serve as partners for faculty submitters in the request preparation and review stages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>
                <a:solidFill>
                  <a:srgbClr val="F36F21"/>
                </a:solidFill>
              </a:rPr>
              <a:t>REQUESTED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Contribute to the focus of one sub-committee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1620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8C6628B-AC9A-4D96-B872-4F3B5DE2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611" y="1022214"/>
            <a:ext cx="6739957" cy="68707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+mn-lt"/>
              </a:rPr>
              <a:t>Communication to Members</a:t>
            </a:r>
            <a:endParaRPr lang="en-US" sz="3700" dirty="0"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F7C270-9FD8-401D-AD20-880CFE2D5AB0}"/>
              </a:ext>
            </a:extLst>
          </p:cNvPr>
          <p:cNvSpPr txBox="1">
            <a:spLocks/>
          </p:cNvSpPr>
          <p:nvPr/>
        </p:nvSpPr>
        <p:spPr>
          <a:xfrm>
            <a:off x="1365161" y="2212278"/>
            <a:ext cx="10343989" cy="38044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A3554-F50E-6B44-9CDF-A3158D20E0EA}"/>
              </a:ext>
            </a:extLst>
          </p:cNvPr>
          <p:cNvSpPr txBox="1"/>
          <p:nvPr/>
        </p:nvSpPr>
        <p:spPr>
          <a:xfrm>
            <a:off x="1196778" y="2393351"/>
            <a:ext cx="97984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If you have not received emails or calendar invitations concerning the GEC, please let Casey Griffith know.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We will send more information about a GEC Teams page to share documents, messages, etc.</a:t>
            </a:r>
          </a:p>
        </p:txBody>
      </p:sp>
    </p:spTree>
    <p:extLst>
      <p:ext uri="{BB962C8B-B14F-4D97-AF65-F5344CB8AC3E}">
        <p14:creationId xmlns:p14="http://schemas.microsoft.com/office/powerpoint/2010/main" val="3437673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3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2">
            <a:extLst>
              <a:ext uri="{FF2B5EF4-FFF2-40B4-BE49-F238E27FC236}">
                <a16:creationId xmlns:a16="http://schemas.microsoft.com/office/drawing/2014/main" id="{592AB830-3678-FF45-9D39-AA68BC328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126584" y="643467"/>
            <a:ext cx="3718686" cy="5571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7D579D-5A7C-4AC8-9392-6E6B08E4E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20" y="643467"/>
            <a:ext cx="433150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98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8C6628B-AC9A-4D96-B872-4F3B5DE2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356" y="1291951"/>
            <a:ext cx="4229232" cy="68707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+mn-lt"/>
              </a:rPr>
              <a:t>Co-Chair Voting</a:t>
            </a:r>
            <a:endParaRPr lang="en-US" sz="3700" dirty="0"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F7C270-9FD8-401D-AD20-880CFE2D5AB0}"/>
              </a:ext>
            </a:extLst>
          </p:cNvPr>
          <p:cNvSpPr txBox="1">
            <a:spLocks/>
          </p:cNvSpPr>
          <p:nvPr/>
        </p:nvSpPr>
        <p:spPr>
          <a:xfrm>
            <a:off x="1365161" y="2212278"/>
            <a:ext cx="10343989" cy="38044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A3554-F50E-6B44-9CDF-A3158D20E0EA}"/>
              </a:ext>
            </a:extLst>
          </p:cNvPr>
          <p:cNvSpPr txBox="1"/>
          <p:nvPr/>
        </p:nvSpPr>
        <p:spPr>
          <a:xfrm>
            <a:off x="4100738" y="2678777"/>
            <a:ext cx="3990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36F21"/>
                </a:solidFill>
              </a:rPr>
              <a:t>Faculty Senate Members Only!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04577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4B1356-A1D1-7247-A405-8C1F2FDD7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16" r="-2" b="36037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5" name="Picture 4" descr="A large crowd of people&#10;&#10;Description automatically generated">
            <a:extLst>
              <a:ext uri="{FF2B5EF4-FFF2-40B4-BE49-F238E27FC236}">
                <a16:creationId xmlns:a16="http://schemas.microsoft.com/office/drawing/2014/main" id="{E6A468FE-AAF5-244A-B7E7-A7640D963B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8" b="12045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CF6BBD0-F7BA-493B-9A9F-0C8BC50AE3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47" b="12279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589F6E0B-2041-5E4A-BCE0-7BCE45672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77" r="22509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C6628B-AC9A-4D96-B872-4F3B5DE2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Role of General Education Amid This Nexus of Uncertainty?</a:t>
            </a:r>
          </a:p>
        </p:txBody>
      </p:sp>
    </p:spTree>
    <p:extLst>
      <p:ext uri="{BB962C8B-B14F-4D97-AF65-F5344CB8AC3E}">
        <p14:creationId xmlns:p14="http://schemas.microsoft.com/office/powerpoint/2010/main" val="967434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F7C270-9FD8-401D-AD20-880CFE2D5AB0}"/>
              </a:ext>
            </a:extLst>
          </p:cNvPr>
          <p:cNvSpPr txBox="1">
            <a:spLocks/>
          </p:cNvSpPr>
          <p:nvPr/>
        </p:nvSpPr>
        <p:spPr>
          <a:xfrm>
            <a:off x="457432" y="1991771"/>
            <a:ext cx="11251719" cy="35169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3199BB-ED04-E64D-9357-E41384AB9203}"/>
              </a:ext>
            </a:extLst>
          </p:cNvPr>
          <p:cNvSpPr/>
          <p:nvPr/>
        </p:nvSpPr>
        <p:spPr>
          <a:xfrm>
            <a:off x="294468" y="1030364"/>
            <a:ext cx="125691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54F8C"/>
                </a:solidFill>
              </a:rPr>
              <a:t>To What Degree Did the Following Contribute:  Percent Answering “Extremely” or “Significantly” </a:t>
            </a:r>
            <a:endParaRPr lang="en-US" sz="2200" dirty="0">
              <a:solidFill>
                <a:srgbClr val="054F8C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EF99A1C-5462-9D48-BC6A-59B1D894565C}"/>
              </a:ext>
            </a:extLst>
          </p:cNvPr>
          <p:cNvSpPr txBox="1">
            <a:spLocks/>
          </p:cNvSpPr>
          <p:nvPr/>
        </p:nvSpPr>
        <p:spPr>
          <a:xfrm>
            <a:off x="1317356" y="1721428"/>
            <a:ext cx="4635769" cy="22391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54F8C"/>
                </a:solidFill>
              </a:rPr>
              <a:t>Openness to understand and communicate with others</a:t>
            </a:r>
          </a:p>
          <a:p>
            <a:endParaRPr lang="en-US" sz="20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/>
              <a:t>General education courses:  26%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/>
              <a:t>Courses other than general education:  40%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CC029FB-44F9-A742-ACFD-A9C8D8E58CD5}"/>
              </a:ext>
            </a:extLst>
          </p:cNvPr>
          <p:cNvSpPr txBox="1">
            <a:spLocks/>
          </p:cNvSpPr>
          <p:nvPr/>
        </p:nvSpPr>
        <p:spPr>
          <a:xfrm>
            <a:off x="6238877" y="1721429"/>
            <a:ext cx="4966397" cy="22391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54F8C"/>
                </a:solidFill>
              </a:rPr>
              <a:t>Connection to a faculty mentor or community mentor</a:t>
            </a:r>
          </a:p>
          <a:p>
            <a:endParaRPr lang="en-US" sz="20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000" dirty="0"/>
              <a:t>General education courses:  16%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000" dirty="0"/>
              <a:t>Courses other than general education:  41%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9A9E4B9-70E4-AE4A-B4EA-73E361813E65}"/>
              </a:ext>
            </a:extLst>
          </p:cNvPr>
          <p:cNvSpPr txBox="1">
            <a:spLocks/>
          </p:cNvSpPr>
          <p:nvPr/>
        </p:nvSpPr>
        <p:spPr>
          <a:xfrm>
            <a:off x="6185138" y="4064795"/>
            <a:ext cx="5052125" cy="2239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54F8C"/>
                </a:solidFill>
              </a:rPr>
              <a:t>Knowledge of how multiple disciplines can work together</a:t>
            </a:r>
          </a:p>
          <a:p>
            <a:endParaRPr lang="en-US" sz="2000" dirty="0"/>
          </a:p>
          <a:p>
            <a:pPr marL="457200" lvl="1" indent="0">
              <a:buNone/>
            </a:pPr>
            <a:r>
              <a:rPr lang="en-US" sz="1800" dirty="0"/>
              <a:t>General education courses:  28%</a:t>
            </a: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Courses other than general education:  50%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A5483CC-DDF2-7B48-80BB-CB6717F7A2E8}"/>
              </a:ext>
            </a:extLst>
          </p:cNvPr>
          <p:cNvSpPr txBox="1">
            <a:spLocks/>
          </p:cNvSpPr>
          <p:nvPr/>
        </p:nvSpPr>
        <p:spPr>
          <a:xfrm>
            <a:off x="1317356" y="4064795"/>
            <a:ext cx="4785787" cy="2239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54F8C"/>
                </a:solidFill>
              </a:rPr>
              <a:t>Heightened awareness of needs of others</a:t>
            </a:r>
          </a:p>
          <a:p>
            <a:endParaRPr lang="en-US" sz="2000" dirty="0"/>
          </a:p>
          <a:p>
            <a:pPr marL="457200" lvl="1" indent="0">
              <a:buNone/>
            </a:pPr>
            <a:r>
              <a:rPr lang="en-US" sz="1800" dirty="0"/>
              <a:t>General education courses:  22%</a:t>
            </a: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Courses other than general education:  30%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C90B65-261F-9D4E-A34D-8179C765D0B9}"/>
              </a:ext>
            </a:extLst>
          </p:cNvPr>
          <p:cNvSpPr txBox="1"/>
          <p:nvPr/>
        </p:nvSpPr>
        <p:spPr>
          <a:xfrm>
            <a:off x="8299847" y="6303964"/>
            <a:ext cx="3433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Data Source:  SERU 2017 Survey (</a:t>
            </a:r>
            <a:r>
              <a:rPr lang="en-US" sz="1400" b="1" i="1" dirty="0" err="1"/>
              <a:t>ir.ufl.edu</a:t>
            </a:r>
            <a:r>
              <a:rPr lang="en-US" sz="14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1987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F7C270-9FD8-401D-AD20-880CFE2D5AB0}"/>
              </a:ext>
            </a:extLst>
          </p:cNvPr>
          <p:cNvSpPr txBox="1">
            <a:spLocks/>
          </p:cNvSpPr>
          <p:nvPr/>
        </p:nvSpPr>
        <p:spPr>
          <a:xfrm>
            <a:off x="457432" y="1991771"/>
            <a:ext cx="11251719" cy="35169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C90B65-261F-9D4E-A34D-8179C765D0B9}"/>
              </a:ext>
            </a:extLst>
          </p:cNvPr>
          <p:cNvSpPr txBox="1"/>
          <p:nvPr/>
        </p:nvSpPr>
        <p:spPr>
          <a:xfrm>
            <a:off x="8299847" y="6303964"/>
            <a:ext cx="3433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Data Source:  SERU 2017 Survey (</a:t>
            </a:r>
            <a:r>
              <a:rPr lang="en-US" sz="1400" b="1" i="1" dirty="0" err="1"/>
              <a:t>ir.ufl.edu</a:t>
            </a:r>
            <a:r>
              <a:rPr lang="en-US" sz="1400" b="1" i="1" dirty="0"/>
              <a:t>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6783679-B54C-5B42-B4F0-C2A5DD14FAE3}"/>
              </a:ext>
            </a:extLst>
          </p:cNvPr>
          <p:cNvSpPr txBox="1">
            <a:spLocks/>
          </p:cNvSpPr>
          <p:nvPr/>
        </p:nvSpPr>
        <p:spPr>
          <a:xfrm>
            <a:off x="1270862" y="1825626"/>
            <a:ext cx="4682264" cy="22391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54F8C"/>
                </a:solidFill>
              </a:rPr>
              <a:t>Confirming your choice of major</a:t>
            </a:r>
          </a:p>
          <a:p>
            <a:endParaRPr lang="en-US" sz="20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/>
              <a:t>General education courses:  21%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/>
              <a:t>Courses other than general education:  63%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54906F6-38D2-1443-B3CD-B717ED28CC4A}"/>
              </a:ext>
            </a:extLst>
          </p:cNvPr>
          <p:cNvSpPr txBox="1">
            <a:spLocks/>
          </p:cNvSpPr>
          <p:nvPr/>
        </p:nvSpPr>
        <p:spPr>
          <a:xfrm>
            <a:off x="6153149" y="1825626"/>
            <a:ext cx="4881643" cy="22391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54F8C"/>
                </a:solidFill>
              </a:rPr>
              <a:t>Connecting your major to what you believe is your life’s purpose</a:t>
            </a:r>
          </a:p>
          <a:p>
            <a:endParaRPr lang="en-US" sz="20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/>
              <a:t>General education courses:  19%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/>
              <a:t>Courses other than general education:  50%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ABB50EC-C6E9-1346-85BB-FFA457E36582}"/>
              </a:ext>
            </a:extLst>
          </p:cNvPr>
          <p:cNvSpPr txBox="1">
            <a:spLocks/>
          </p:cNvSpPr>
          <p:nvPr/>
        </p:nvSpPr>
        <p:spPr>
          <a:xfrm>
            <a:off x="6153150" y="3963773"/>
            <a:ext cx="4881642" cy="2239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54F8C"/>
                </a:solidFill>
              </a:rPr>
              <a:t>Increase in valuable skills, including oral and written communication and critical thinking</a:t>
            </a:r>
          </a:p>
          <a:p>
            <a:endParaRPr lang="en-US" sz="2000" dirty="0"/>
          </a:p>
          <a:p>
            <a:pPr marL="457200" lvl="1" indent="0">
              <a:buNone/>
            </a:pPr>
            <a:r>
              <a:rPr lang="en-US" sz="1800" dirty="0"/>
              <a:t>General education courses:  35%</a:t>
            </a: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Courses other than general education:  57%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A9646EB-96E5-6745-8CA9-9D1683D19A19}"/>
              </a:ext>
            </a:extLst>
          </p:cNvPr>
          <p:cNvSpPr txBox="1">
            <a:spLocks/>
          </p:cNvSpPr>
          <p:nvPr/>
        </p:nvSpPr>
        <p:spPr>
          <a:xfrm>
            <a:off x="1420879" y="4064795"/>
            <a:ext cx="4682264" cy="2239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54F8C"/>
                </a:solidFill>
              </a:rPr>
              <a:t>Participate fully and responsibly as an informed global citizen</a:t>
            </a:r>
          </a:p>
          <a:p>
            <a:endParaRPr lang="en-US" sz="2000" dirty="0"/>
          </a:p>
          <a:p>
            <a:pPr marL="457200" lvl="1" indent="0">
              <a:buNone/>
            </a:pPr>
            <a:r>
              <a:rPr lang="en-US" sz="1800" dirty="0"/>
              <a:t>General education courses:  25%</a:t>
            </a: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Courses other than general education:  41%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86DAD1-44F4-4D44-B40C-A4465BEFA14F}"/>
              </a:ext>
            </a:extLst>
          </p:cNvPr>
          <p:cNvSpPr/>
          <p:nvPr/>
        </p:nvSpPr>
        <p:spPr>
          <a:xfrm>
            <a:off x="457432" y="1082087"/>
            <a:ext cx="125691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54F8C"/>
                </a:solidFill>
              </a:rPr>
              <a:t>To What Degree Did the Following Contribute:  Percent Answering “Extremely” or “Significantly” </a:t>
            </a:r>
            <a:endParaRPr lang="en-US" sz="2200" dirty="0">
              <a:solidFill>
                <a:srgbClr val="054F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11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F7C270-9FD8-401D-AD20-880CFE2D5AB0}"/>
              </a:ext>
            </a:extLst>
          </p:cNvPr>
          <p:cNvSpPr txBox="1">
            <a:spLocks/>
          </p:cNvSpPr>
          <p:nvPr/>
        </p:nvSpPr>
        <p:spPr>
          <a:xfrm>
            <a:off x="457432" y="1991771"/>
            <a:ext cx="11251719" cy="35169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847A30-5F40-F746-BB72-17DB81853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612" y="1349298"/>
            <a:ext cx="8208169" cy="706316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Of the courses you have taken, could you identify which designations met the General Education requirement?</a:t>
            </a:r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C4BF41C8-6DF5-A84C-B2D8-7C6D23E8AFF8}"/>
              </a:ext>
            </a:extLst>
          </p:cNvPr>
          <p:cNvGraphicFramePr>
            <a:graphicFrameLocks/>
          </p:cNvGraphicFramePr>
          <p:nvPr/>
        </p:nvGraphicFramePr>
        <p:xfrm>
          <a:off x="2666359" y="2527442"/>
          <a:ext cx="7178677" cy="367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6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50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84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43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87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 don’t know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 could identify a few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 could identify</a:t>
                      </a:r>
                      <a:r>
                        <a:rPr lang="en-US" baseline="0" dirty="0"/>
                        <a:t> some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 could identify 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Freshman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Sophomore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Junior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Cont.</a:t>
                      </a:r>
                      <a:r>
                        <a:rPr lang="en-US" baseline="0" dirty="0"/>
                        <a:t> Senior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Graduating Senior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EB90148-A83A-E44A-83A3-034775D1FAAC}"/>
              </a:ext>
            </a:extLst>
          </p:cNvPr>
          <p:cNvSpPr txBox="1"/>
          <p:nvPr/>
        </p:nvSpPr>
        <p:spPr>
          <a:xfrm>
            <a:off x="8404621" y="6369413"/>
            <a:ext cx="3433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Data Source:  SERU 2017 Survey (</a:t>
            </a:r>
            <a:r>
              <a:rPr lang="en-US" sz="1400" b="1" i="1" dirty="0" err="1"/>
              <a:t>ir.ufl.edu</a:t>
            </a:r>
            <a:r>
              <a:rPr lang="en-US" sz="14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2061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8C6628B-AC9A-4D96-B872-4F3B5DE2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951" y="1005759"/>
            <a:ext cx="7798096" cy="68707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+mn-lt"/>
              </a:rPr>
              <a:t>Responsibilities of This Committee</a:t>
            </a:r>
            <a:endParaRPr lang="en-US" sz="3700" dirty="0"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F7C270-9FD8-401D-AD20-880CFE2D5AB0}"/>
              </a:ext>
            </a:extLst>
          </p:cNvPr>
          <p:cNvSpPr txBox="1">
            <a:spLocks/>
          </p:cNvSpPr>
          <p:nvPr/>
        </p:nvSpPr>
        <p:spPr>
          <a:xfrm>
            <a:off x="457432" y="1991771"/>
            <a:ext cx="11251719" cy="35169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847823-461E-A64F-B4C8-8F5D81C7C33F}"/>
              </a:ext>
            </a:extLst>
          </p:cNvPr>
          <p:cNvSpPr txBox="1"/>
          <p:nvPr/>
        </p:nvSpPr>
        <p:spPr>
          <a:xfrm>
            <a:off x="1936123" y="1991771"/>
            <a:ext cx="8319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This committee establishes a philosophy of what constitutes the general education component for baccalaureate degrees offered by the University.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It reviews, in accordance with established criteria, all courses proposed to fulfill General Education and University Writing and Math requirements.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It makes recommendations to the Curriculum Committee regarding the continued effectiveness of the general education program.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3854D-A4E2-214A-99B4-7C0DEE3F25DD}"/>
              </a:ext>
            </a:extLst>
          </p:cNvPr>
          <p:cNvSpPr txBox="1"/>
          <p:nvPr/>
        </p:nvSpPr>
        <p:spPr>
          <a:xfrm>
            <a:off x="3878096" y="6143223"/>
            <a:ext cx="783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fora.aa.ufl.edu</a:t>
            </a:r>
            <a:r>
              <a:rPr lang="en-US" dirty="0"/>
              <a:t>/University/</a:t>
            </a:r>
            <a:r>
              <a:rPr lang="en-US" dirty="0" err="1"/>
              <a:t>JointCommittees</a:t>
            </a:r>
            <a:r>
              <a:rPr lang="en-US" dirty="0"/>
              <a:t>/General-Education-Committee</a:t>
            </a:r>
          </a:p>
        </p:txBody>
      </p:sp>
    </p:spTree>
    <p:extLst>
      <p:ext uri="{BB962C8B-B14F-4D97-AF65-F5344CB8AC3E}">
        <p14:creationId xmlns:p14="http://schemas.microsoft.com/office/powerpoint/2010/main" val="2818432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8C6628B-AC9A-4D96-B872-4F3B5DE2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730" y="830465"/>
            <a:ext cx="7798096" cy="68707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+mn-lt"/>
              </a:rPr>
              <a:t>Active GE Courses:  Fall 2019</a:t>
            </a:r>
            <a:endParaRPr lang="en-US" sz="3700" dirty="0"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F7C270-9FD8-401D-AD20-880CFE2D5AB0}"/>
              </a:ext>
            </a:extLst>
          </p:cNvPr>
          <p:cNvSpPr txBox="1">
            <a:spLocks/>
          </p:cNvSpPr>
          <p:nvPr/>
        </p:nvSpPr>
        <p:spPr>
          <a:xfrm>
            <a:off x="470140" y="2022767"/>
            <a:ext cx="11251719" cy="35169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BE036-3686-F24B-AC06-05DE9B53BBFC}"/>
              </a:ext>
            </a:extLst>
          </p:cNvPr>
          <p:cNvSpPr txBox="1"/>
          <p:nvPr/>
        </p:nvSpPr>
        <p:spPr>
          <a:xfrm>
            <a:off x="7331877" y="6460857"/>
            <a:ext cx="5122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*There is no current data for Writing courses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809DEA3-83A4-F841-B4F4-64F786593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807418"/>
              </p:ext>
            </p:extLst>
          </p:nvPr>
        </p:nvGraphicFramePr>
        <p:xfrm>
          <a:off x="1852669" y="1517543"/>
          <a:ext cx="3136900" cy="4933786"/>
        </p:xfrm>
        <a:graphic>
          <a:graphicData uri="http://schemas.openxmlformats.org/drawingml/2006/table">
            <a:tbl>
              <a:tblPr/>
              <a:tblGrid>
                <a:gridCol w="1854200">
                  <a:extLst>
                    <a:ext uri="{9D8B030D-6E8A-4147-A177-3AD203B41FA5}">
                      <a16:colId xmlns:a16="http://schemas.microsoft.com/office/drawing/2014/main" val="1084283056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1810344000"/>
                    </a:ext>
                  </a:extLst>
                </a:gridCol>
              </a:tblGrid>
              <a:tr h="5697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Education Designation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Active Courses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557106"/>
                  </a:ext>
                </a:extLst>
              </a:tr>
              <a:tr h="4557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Biological Sciences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08551"/>
                  </a:ext>
                </a:extLst>
              </a:tr>
              <a:tr h="4557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Composition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024972"/>
                  </a:ext>
                </a:extLst>
              </a:tr>
              <a:tr h="4557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Humanities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7000941"/>
                  </a:ext>
                </a:extLst>
              </a:tr>
              <a:tr h="4557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Mathematics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310626"/>
                  </a:ext>
                </a:extLst>
              </a:tr>
              <a:tr h="4557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Physical Sciences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332141"/>
                  </a:ext>
                </a:extLst>
              </a:tr>
              <a:tr h="4557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 &amp; Behavioral Sciences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312337"/>
                  </a:ext>
                </a:extLst>
              </a:tr>
              <a:tr h="4557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 Courses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806012"/>
                  </a:ext>
                </a:extLst>
              </a:tr>
              <a:tr h="45577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Courses with Shared GE Designations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395055"/>
                  </a:ext>
                </a:extLst>
              </a:tr>
              <a:tr h="239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Diversity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(6%)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647276"/>
                  </a:ext>
                </a:extLst>
              </a:tr>
              <a:tr h="239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International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 (44%)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982093"/>
                  </a:ext>
                </a:extLst>
              </a:tr>
              <a:tr h="239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Composition (Shared)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(2%)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449400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C728677-D158-5445-857C-2C23F81606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2043332"/>
              </p:ext>
            </p:extLst>
          </p:nvPr>
        </p:nvGraphicFramePr>
        <p:xfrm>
          <a:off x="5368896" y="1527071"/>
          <a:ext cx="5295900" cy="4933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0549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8C6628B-AC9A-4D96-B872-4F3B5DE2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542" y="1005759"/>
            <a:ext cx="9684913" cy="68707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latin typeface="+mn-lt"/>
              </a:rPr>
              <a:t>Work of this Committee:  Brief 2019-2020 Recap</a:t>
            </a:r>
            <a:endParaRPr lang="en-US" sz="3700" dirty="0"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F7C270-9FD8-401D-AD20-880CFE2D5AB0}"/>
              </a:ext>
            </a:extLst>
          </p:cNvPr>
          <p:cNvSpPr txBox="1">
            <a:spLocks/>
          </p:cNvSpPr>
          <p:nvPr/>
        </p:nvSpPr>
        <p:spPr>
          <a:xfrm>
            <a:off x="1253542" y="1913336"/>
            <a:ext cx="5436563" cy="47189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number of courses reviewed:  53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Total number of Quest courses reviewed:  Q1 (17); Q2 (27)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courses approved:  100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DE55A-65C8-0542-B2EF-9C7CA9A07FED}"/>
              </a:ext>
            </a:extLst>
          </p:cNvPr>
          <p:cNvSpPr txBox="1"/>
          <p:nvPr/>
        </p:nvSpPr>
        <p:spPr>
          <a:xfrm>
            <a:off x="6690105" y="1692837"/>
            <a:ext cx="4240757" cy="472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</a:rPr>
              <a:t>% courses with designations:</a:t>
            </a:r>
          </a:p>
          <a:p>
            <a:pPr lvl="1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</a:rPr>
              <a:t>H:  38%</a:t>
            </a:r>
          </a:p>
          <a:p>
            <a:pPr lvl="1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</a:rPr>
              <a:t>B: 13%</a:t>
            </a:r>
          </a:p>
          <a:p>
            <a:pPr lvl="1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</a:rPr>
              <a:t>P: 13%</a:t>
            </a:r>
          </a:p>
          <a:p>
            <a:pPr lvl="1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</a:rPr>
              <a:t>S:  30%</a:t>
            </a:r>
          </a:p>
          <a:p>
            <a:pPr lvl="1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</a:rPr>
              <a:t>C: 6%</a:t>
            </a:r>
          </a:p>
          <a:p>
            <a:pPr lvl="1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</a:rPr>
              <a:t>WR2000:  23%</a:t>
            </a:r>
          </a:p>
          <a:p>
            <a:pPr lvl="1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</a:rPr>
              <a:t>WR4000:  9%</a:t>
            </a:r>
          </a:p>
          <a:p>
            <a:pPr lvl="1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</a:rPr>
              <a:t>WR6000: 6%</a:t>
            </a:r>
          </a:p>
          <a:p>
            <a:pPr lvl="1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</a:rPr>
              <a:t>D: 30%</a:t>
            </a:r>
          </a:p>
          <a:p>
            <a:pPr lvl="1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</a:rPr>
              <a:t>N:  34%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676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8C6628B-AC9A-4D96-B872-4F3B5DE2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264" y="998502"/>
            <a:ext cx="9092483" cy="68707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latin typeface="+mn-lt"/>
              </a:rPr>
              <a:t>Work of This Committee:  Subcommittee Focus</a:t>
            </a:r>
            <a:endParaRPr lang="en-US" sz="3700" dirty="0"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F7C270-9FD8-401D-AD20-880CFE2D5AB0}"/>
              </a:ext>
            </a:extLst>
          </p:cNvPr>
          <p:cNvSpPr txBox="1">
            <a:spLocks/>
          </p:cNvSpPr>
          <p:nvPr/>
        </p:nvSpPr>
        <p:spPr>
          <a:xfrm>
            <a:off x="457431" y="2212278"/>
            <a:ext cx="11251719" cy="38044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7EF583-17F5-D74D-9695-AC60AE0C7343}"/>
              </a:ext>
            </a:extLst>
          </p:cNvPr>
          <p:cNvSpPr txBox="1"/>
          <p:nvPr/>
        </p:nvSpPr>
        <p:spPr>
          <a:xfrm>
            <a:off x="5001293" y="1909867"/>
            <a:ext cx="27904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36F21"/>
                </a:solidFill>
              </a:rPr>
              <a:t>Temporary:</a:t>
            </a:r>
          </a:p>
          <a:p>
            <a:r>
              <a:rPr lang="en-US" sz="2400" dirty="0">
                <a:solidFill>
                  <a:srgbClr val="F36F21"/>
                </a:solidFill>
              </a:rPr>
              <a:t>APPROVAL FORM</a:t>
            </a:r>
          </a:p>
          <a:p>
            <a:r>
              <a:rPr lang="en-US" sz="2400" dirty="0">
                <a:solidFill>
                  <a:srgbClr val="F36F21"/>
                </a:solidFill>
              </a:rPr>
              <a:t>AUDIT</a:t>
            </a:r>
          </a:p>
          <a:p>
            <a:r>
              <a:rPr lang="en-US" sz="2400" dirty="0">
                <a:solidFill>
                  <a:srgbClr val="F36F21"/>
                </a:solidFill>
              </a:rPr>
              <a:t>WRITING</a:t>
            </a:r>
          </a:p>
          <a:p>
            <a:endParaRPr lang="en-US" sz="2400" dirty="0">
              <a:solidFill>
                <a:srgbClr val="F36F21"/>
              </a:solidFill>
            </a:endParaRPr>
          </a:p>
          <a:p>
            <a:r>
              <a:rPr lang="en-US" sz="2400" b="1" dirty="0">
                <a:solidFill>
                  <a:srgbClr val="F36F21"/>
                </a:solidFill>
              </a:rPr>
              <a:t>Standing:</a:t>
            </a:r>
          </a:p>
          <a:p>
            <a:r>
              <a:rPr lang="en-US" sz="2400" dirty="0">
                <a:solidFill>
                  <a:srgbClr val="F36F21"/>
                </a:solidFill>
              </a:rPr>
              <a:t>ASSESSMENT</a:t>
            </a:r>
          </a:p>
          <a:p>
            <a:r>
              <a:rPr lang="en-US" sz="2400" dirty="0">
                <a:solidFill>
                  <a:srgbClr val="F36F21"/>
                </a:solidFill>
              </a:rPr>
              <a:t>REVIEW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5127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77B2AEDA68B847ACDED1CF6B65F8FB" ma:contentTypeVersion="4" ma:contentTypeDescription="Create a new document." ma:contentTypeScope="" ma:versionID="00455f40a63324a8d418921f322150db">
  <xsd:schema xmlns:xsd="http://www.w3.org/2001/XMLSchema" xmlns:xs="http://www.w3.org/2001/XMLSchema" xmlns:p="http://schemas.microsoft.com/office/2006/metadata/properties" xmlns:ns2="4c13b7ba-e6af-441d-a149-28e01b7503c3" targetNamespace="http://schemas.microsoft.com/office/2006/metadata/properties" ma:root="true" ma:fieldsID="db61b73382c3b67d9e319818367487e4" ns2:_="">
    <xsd:import namespace="4c13b7ba-e6af-441d-a149-28e01b7503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13b7ba-e6af-441d-a149-28e01b7503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F15623-F146-41CD-A71A-088C07AA5B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71986B-3775-4367-94D4-A8D738884E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13b7ba-e6af-441d-a149-28e01b7503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91E938-0247-4F60-B0F5-06C876F5CF9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2450</TotalTime>
  <Words>933</Words>
  <Application>Microsoft Macintosh PowerPoint</Application>
  <PresentationFormat>Widescreen</PresentationFormat>
  <Paragraphs>186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Arial</vt:lpstr>
      <vt:lpstr>Wingdings</vt:lpstr>
      <vt:lpstr>Calibri Light</vt:lpstr>
      <vt:lpstr>Gentona Book</vt:lpstr>
      <vt:lpstr>Office Theme</vt:lpstr>
      <vt:lpstr>General Education Committee   2020-2021</vt:lpstr>
      <vt:lpstr>Role of General Education Amid This Nexus of Uncertainty?</vt:lpstr>
      <vt:lpstr>PowerPoint Presentation</vt:lpstr>
      <vt:lpstr>PowerPoint Presentation</vt:lpstr>
      <vt:lpstr>Of the courses you have taken, could you identify which designations met the General Education requirement?</vt:lpstr>
      <vt:lpstr>Responsibilities of This Committee</vt:lpstr>
      <vt:lpstr>Active GE Courses:  Fall 2019</vt:lpstr>
      <vt:lpstr>Work of this Committee:  Brief 2019-2020 Recap</vt:lpstr>
      <vt:lpstr>Work of This Committee:  Subcommittee Focus</vt:lpstr>
      <vt:lpstr>Expanded Roles of GEC in 2020-2021</vt:lpstr>
      <vt:lpstr>Expectations of Members</vt:lpstr>
      <vt:lpstr>Communication to Members</vt:lpstr>
      <vt:lpstr>PowerPoint Presentation</vt:lpstr>
      <vt:lpstr>Co-Chair Voting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Education Committee   2020-2021</dc:title>
  <dc:creator>Lindner,Angela S</dc:creator>
  <cp:lastModifiedBy>Lindner,Angela S</cp:lastModifiedBy>
  <cp:revision>9</cp:revision>
  <dcterms:created xsi:type="dcterms:W3CDTF">2020-09-02T19:42:55Z</dcterms:created>
  <dcterms:modified xsi:type="dcterms:W3CDTF">2020-09-04T12:33:40Z</dcterms:modified>
</cp:coreProperties>
</file>